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00166" y="642918"/>
            <a:ext cx="6929486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28860" y="3286124"/>
            <a:ext cx="6043610" cy="1071570"/>
          </a:xfrm>
        </p:spPr>
        <p:txBody>
          <a:bodyPr>
            <a:normAutofit/>
          </a:bodyPr>
          <a:lstStyle>
            <a:lvl1pPr marL="0" indent="0" algn="ctr">
              <a:buNone/>
              <a:defRPr sz="2800" i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386482" y="64930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14282" y="64930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405282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1428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1428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40210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40210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58DB3-0174-4AA0-9FB1-BDB813635FE5}" type="datetimeFigureOut">
              <a:rPr lang="it-IT" smtClean="0"/>
              <a:pPr/>
              <a:t>03/10/2018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1">
                <a:alpha val="54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-24"/>
            <a:ext cx="9144000" cy="6858024"/>
            <a:chOff x="0" y="-24"/>
            <a:chExt cx="9144000" cy="6858024"/>
          </a:xfrm>
        </p:grpSpPr>
        <p:sp>
          <p:nvSpPr>
            <p:cNvPr id="12" name="Rettangolo 11"/>
            <p:cNvSpPr/>
            <p:nvPr userDrawn="1"/>
          </p:nvSpPr>
          <p:spPr>
            <a:xfrm rot="5400000">
              <a:off x="4321967" y="-4179115"/>
              <a:ext cx="500066" cy="9144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63000"/>
                  </a:schemeClr>
                </a:gs>
                <a:gs pos="50000">
                  <a:schemeClr val="accent1">
                    <a:tint val="44500"/>
                    <a:satMod val="160000"/>
                    <a:alpha val="38000"/>
                  </a:schemeClr>
                </a:gs>
                <a:gs pos="100000">
                  <a:schemeClr val="accent1">
                    <a:tint val="23500"/>
                    <a:satMod val="160000"/>
                    <a:alpha val="3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it-IT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ttangolo 10"/>
            <p:cNvSpPr/>
            <p:nvPr userDrawn="1"/>
          </p:nvSpPr>
          <p:spPr>
            <a:xfrm>
              <a:off x="8429652" y="0"/>
              <a:ext cx="500066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  <a:alpha val="63000"/>
                  </a:schemeClr>
                </a:gs>
                <a:gs pos="50000">
                  <a:schemeClr val="accent1">
                    <a:tint val="44500"/>
                    <a:satMod val="160000"/>
                    <a:alpha val="38000"/>
                  </a:schemeClr>
                </a:gs>
                <a:gs pos="100000">
                  <a:schemeClr val="accent1">
                    <a:tint val="23500"/>
                    <a:satMod val="160000"/>
                    <a:alpha val="35000"/>
                  </a:schemeClr>
                </a:gs>
              </a:gsLst>
              <a:lin ang="0" scaled="1"/>
              <a:tileRect/>
            </a:gra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it-IT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" name="Gruppo 9"/>
            <p:cNvGrpSpPr/>
            <p:nvPr userDrawn="1"/>
          </p:nvGrpSpPr>
          <p:grpSpPr>
            <a:xfrm>
              <a:off x="0" y="-24"/>
              <a:ext cx="9144000" cy="6858024"/>
              <a:chOff x="0" y="-24"/>
              <a:chExt cx="9144000" cy="6858024"/>
            </a:xfrm>
          </p:grpSpPr>
          <p:sp>
            <p:nvSpPr>
              <p:cNvPr id="7" name="Triangolo rettangolo 6"/>
              <p:cNvSpPr/>
              <p:nvPr userDrawn="1"/>
            </p:nvSpPr>
            <p:spPr>
              <a:xfrm>
                <a:off x="214282" y="-24"/>
                <a:ext cx="2714644" cy="6858000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" name="Triangolo rettangolo 7"/>
              <p:cNvSpPr/>
              <p:nvPr userDrawn="1"/>
            </p:nvSpPr>
            <p:spPr>
              <a:xfrm>
                <a:off x="714348" y="0"/>
                <a:ext cx="2714644" cy="6858000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alpha val="69000"/>
                    </a:schemeClr>
                  </a:gs>
                  <a:gs pos="50000">
                    <a:schemeClr val="accent6">
                      <a:lumMod val="40000"/>
                      <a:lumOff val="60000"/>
                    </a:schemeClr>
                  </a:gs>
                  <a:gs pos="100000">
                    <a:schemeClr val="accent6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" name="Triangolo rettangolo 8"/>
              <p:cNvSpPr/>
              <p:nvPr userDrawn="1"/>
            </p:nvSpPr>
            <p:spPr>
              <a:xfrm flipH="1">
                <a:off x="0" y="5000636"/>
                <a:ext cx="9144000" cy="1643074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3">
                      <a:lumMod val="75000"/>
                    </a:schemeClr>
                  </a:gs>
                  <a:gs pos="50000">
                    <a:schemeClr val="accent3">
                      <a:lumMod val="60000"/>
                      <a:lumOff val="40000"/>
                      <a:alpha val="67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lang="it-IT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15370" cy="7747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14282" y="1600200"/>
            <a:ext cx="8215370" cy="4972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-14262" y="6643710"/>
            <a:ext cx="1014362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i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itchFamily="34" charset="0"/>
              </a:defRPr>
            </a:lvl1pPr>
          </a:lstStyle>
          <a:p>
            <a:fld id="{B0358DB3-0174-4AA0-9FB1-BDB813635FE5}" type="datetimeFigureOut">
              <a:rPr lang="it-IT" smtClean="0"/>
              <a:pPr/>
              <a:t>03/10/2018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428992" y="6643686"/>
            <a:ext cx="5181616" cy="214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15404" y="6643710"/>
            <a:ext cx="428628" cy="2142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itchFamily="34" charset="0"/>
              </a:defRPr>
            </a:lvl1pPr>
          </a:lstStyle>
          <a:p>
            <a:fld id="{730F96AA-D382-479B-9132-B2923BC0A6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i="1" kern="1200">
          <a:solidFill>
            <a:schemeClr val="tx1"/>
          </a:solidFill>
          <a:latin typeface="Eras Medium IT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i="1" kern="1200">
          <a:solidFill>
            <a:schemeClr val="tx1"/>
          </a:solidFill>
          <a:latin typeface="Eras Medium IT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i="1" kern="1200">
          <a:solidFill>
            <a:schemeClr val="tx1"/>
          </a:solidFill>
          <a:latin typeface="Eras Medium IT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i="1" kern="1200">
          <a:solidFill>
            <a:schemeClr val="tx1"/>
          </a:solidFill>
          <a:latin typeface="Eras Medium IT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i="1" kern="1200">
          <a:solidFill>
            <a:schemeClr val="tx1"/>
          </a:solidFill>
          <a:latin typeface="Eras Medium IT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Fenomenologia dello spirito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Hegel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76470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Cosa è la Fenomenologia dello spirito?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1328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Fenomeno = ciò che appare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99592" y="3284984"/>
            <a:ext cx="76328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 modi di </a:t>
            </a:r>
            <a:r>
              <a:rPr lang="it-IT" sz="2800" b="1" dirty="0" smtClean="0"/>
              <a:t>manifestarsi</a:t>
            </a:r>
            <a:r>
              <a:rPr lang="it-IT" sz="2800" dirty="0" smtClean="0"/>
              <a:t> dello spirito</a:t>
            </a:r>
          </a:p>
          <a:p>
            <a:r>
              <a:rPr lang="it-IT" i="1" dirty="0" smtClean="0"/>
              <a:t>                                   dove?</a:t>
            </a:r>
          </a:p>
          <a:p>
            <a:r>
              <a:rPr lang="it-IT" sz="2800" dirty="0" smtClean="0"/>
              <a:t>       nella </a:t>
            </a:r>
            <a:r>
              <a:rPr lang="it-IT" sz="2800" b="1" dirty="0" smtClean="0"/>
              <a:t>coscienza</a:t>
            </a:r>
            <a:r>
              <a:rPr lang="it-IT" sz="2800" dirty="0" smtClean="0"/>
              <a:t> umana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83968" y="1340768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 smtClean="0"/>
              <a:t>a</a:t>
            </a:r>
            <a:r>
              <a:rPr lang="it-IT" sz="2000" i="1" dirty="0" smtClean="0"/>
              <a:t>ssoluto; sapere assoluto</a:t>
            </a:r>
            <a:endParaRPr lang="it-IT" sz="2000" i="1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3491880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620688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viaggio, “l’odissea della coscienza umana”</a:t>
            </a:r>
          </a:p>
          <a:p>
            <a:pPr algn="ctr"/>
            <a:r>
              <a:rPr lang="it-IT" sz="2800" dirty="0" smtClean="0"/>
              <a:t>v</a:t>
            </a:r>
            <a:r>
              <a:rPr lang="it-IT" sz="2800" dirty="0" smtClean="0"/>
              <a:t>erso</a:t>
            </a:r>
          </a:p>
          <a:p>
            <a:pPr algn="ctr"/>
            <a:r>
              <a:rPr lang="it-IT" sz="2800" dirty="0" smtClean="0"/>
              <a:t>il </a:t>
            </a:r>
            <a:r>
              <a:rPr lang="it-IT" sz="2800" b="1" dirty="0" smtClean="0"/>
              <a:t>SAPERE ASSOLUTO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9592" y="285293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La storia dello spirito</a:t>
            </a:r>
            <a:endParaRPr lang="it-IT" sz="2800" u="sng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3923928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971600" y="400506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La realtà, l’Assoluto, è un organismo in </a:t>
            </a:r>
            <a:r>
              <a:rPr lang="it-IT" sz="2800" b="1" dirty="0" smtClean="0"/>
              <a:t>divenire</a:t>
            </a:r>
            <a:r>
              <a:rPr lang="it-IT" sz="2800" dirty="0" smtClean="0"/>
              <a:t> che si produce in un movimento dialettico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95936" y="23488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ossia</a:t>
            </a:r>
            <a:endParaRPr lang="it-IT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sultati immagini per spir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4824535" cy="482453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364088" y="1268760"/>
            <a:ext cx="3600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Movimento dialettico, fatto di </a:t>
            </a:r>
            <a:r>
              <a:rPr lang="it-IT" sz="2800" b="1" dirty="0" smtClean="0"/>
              <a:t>opposizioni</a:t>
            </a:r>
            <a:r>
              <a:rPr lang="it-IT" sz="2800" dirty="0" smtClean="0"/>
              <a:t>, contraddizioni</a:t>
            </a:r>
          </a:p>
          <a:p>
            <a:pPr algn="ctr"/>
            <a:endParaRPr lang="it-IT" sz="2800" dirty="0" smtClean="0"/>
          </a:p>
          <a:p>
            <a:pPr algn="ctr"/>
            <a:r>
              <a:rPr lang="it-IT" sz="2800" dirty="0" smtClean="0"/>
              <a:t>La coscienza umana percorre questa strada, inglobando sempre più conoscenza, fino ad arrivare al SAPERE ASSOLUTO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40466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ASSOLUTO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707904" y="386104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915816" y="3068960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1403648" y="3861048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4427984" y="285293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3491880" y="5013176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1835696" y="1844824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02128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Come per un singolo uomo, la storia dello spirito è narrata per tappe fondamentali (</a:t>
            </a:r>
            <a:r>
              <a:rPr lang="it-IT" b="1" dirty="0" smtClean="0"/>
              <a:t>figure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76470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Ma cosa significano SPIRITO e SAPERE ASSOLUTO?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2276872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Pensiamo a un </a:t>
            </a:r>
            <a:r>
              <a:rPr lang="it-IT" sz="2800" b="1" dirty="0" smtClean="0"/>
              <a:t>LOGOS UNIVERSALE</a:t>
            </a:r>
            <a:r>
              <a:rPr lang="it-IT" sz="2800" dirty="0" smtClean="0"/>
              <a:t>, un’Intelligenza universale </a:t>
            </a:r>
            <a:r>
              <a:rPr lang="it-IT" sz="2800" i="1" u="sng" dirty="0" smtClean="0"/>
              <a:t>che tutto ordina razionalmente </a:t>
            </a:r>
            <a:r>
              <a:rPr lang="it-IT" sz="2800" dirty="0" smtClean="0"/>
              <a:t>(in un cosmo = ordine)…</a:t>
            </a:r>
          </a:p>
          <a:p>
            <a:endParaRPr lang="it-IT" sz="2800" dirty="0" smtClean="0"/>
          </a:p>
          <a:p>
            <a:r>
              <a:rPr lang="it-IT" sz="2800" dirty="0" err="1" smtClean="0"/>
              <a:t>…e</a:t>
            </a:r>
            <a:r>
              <a:rPr lang="it-IT" sz="2800" dirty="0" smtClean="0"/>
              <a:t> lo stesso logos che è fuori di noi, è </a:t>
            </a:r>
            <a:r>
              <a:rPr lang="it-IT" sz="2800" b="1" dirty="0" smtClean="0"/>
              <a:t>anche in noi </a:t>
            </a:r>
            <a:r>
              <a:rPr lang="it-IT" sz="2800" dirty="0" smtClean="0"/>
              <a:t>stessi</a:t>
            </a:r>
            <a:endParaRPr lang="it-IT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ttangolo arrotondato 63"/>
          <p:cNvSpPr/>
          <p:nvPr/>
        </p:nvSpPr>
        <p:spPr>
          <a:xfrm>
            <a:off x="467544" y="260648"/>
            <a:ext cx="8352928" cy="62646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8" name="Connettore 1 57"/>
          <p:cNvCxnSpPr>
            <a:endCxn id="17424" idx="2"/>
          </p:cNvCxnSpPr>
          <p:nvPr/>
        </p:nvCxnSpPr>
        <p:spPr>
          <a:xfrm flipV="1">
            <a:off x="7092280" y="1108796"/>
            <a:ext cx="151516" cy="2257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flipH="1">
            <a:off x="4644008" y="1844824"/>
            <a:ext cx="432048" cy="26642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flipH="1">
            <a:off x="5076056" y="3933056"/>
            <a:ext cx="2880320" cy="11521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H="1" flipV="1">
            <a:off x="1835696" y="1340768"/>
            <a:ext cx="1944216" cy="31641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ttore 1 24"/>
          <p:cNvCxnSpPr>
            <a:stCxn id="17412" idx="0"/>
          </p:cNvCxnSpPr>
          <p:nvPr/>
        </p:nvCxnSpPr>
        <p:spPr>
          <a:xfrm flipH="1" flipV="1">
            <a:off x="2987824" y="2276872"/>
            <a:ext cx="1327452" cy="22322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7410" name="Picture 2" descr="Risultati immagini per alb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653136"/>
            <a:ext cx="864096" cy="1016583"/>
          </a:xfrm>
          <a:prstGeom prst="rect">
            <a:avLst/>
          </a:prstGeom>
          <a:noFill/>
        </p:spPr>
      </p:pic>
      <p:pic>
        <p:nvPicPr>
          <p:cNvPr id="17412" name="Picture 4" descr="Risultati immagini per uomo cervello disegno"/>
          <p:cNvPicPr>
            <a:picLocks noChangeAspect="1" noChangeArrowheads="1"/>
          </p:cNvPicPr>
          <p:nvPr/>
        </p:nvPicPr>
        <p:blipFill>
          <a:blip r:embed="rId3" cstate="print"/>
          <a:srcRect l="2016" t="18508" r="57665" b="16001"/>
          <a:stretch>
            <a:fillRect/>
          </a:stretch>
        </p:blipFill>
        <p:spPr bwMode="auto">
          <a:xfrm>
            <a:off x="3563888" y="4509120"/>
            <a:ext cx="1502776" cy="1728192"/>
          </a:xfrm>
          <a:prstGeom prst="rect">
            <a:avLst/>
          </a:prstGeom>
          <a:noFill/>
        </p:spPr>
      </p:pic>
      <p:pic>
        <p:nvPicPr>
          <p:cNvPr id="17414" name="Picture 6" descr="Risultati immagini per albe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212976"/>
            <a:ext cx="1010720" cy="1008112"/>
          </a:xfrm>
          <a:prstGeom prst="rect">
            <a:avLst/>
          </a:prstGeom>
          <a:noFill/>
        </p:spPr>
      </p:pic>
      <p:pic>
        <p:nvPicPr>
          <p:cNvPr id="17416" name="Picture 8" descr="Risultati immagini per alber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420888"/>
            <a:ext cx="1314078" cy="1805263"/>
          </a:xfrm>
          <a:prstGeom prst="rect">
            <a:avLst/>
          </a:prstGeom>
          <a:noFill/>
        </p:spPr>
      </p:pic>
      <p:pic>
        <p:nvPicPr>
          <p:cNvPr id="17418" name="Picture 10" descr="Risultati immagini per saturno"/>
          <p:cNvPicPr>
            <a:picLocks noChangeAspect="1" noChangeArrowheads="1"/>
          </p:cNvPicPr>
          <p:nvPr/>
        </p:nvPicPr>
        <p:blipFill>
          <a:blip r:embed="rId6" cstate="print"/>
          <a:srcRect r="10802"/>
          <a:stretch>
            <a:fillRect/>
          </a:stretch>
        </p:blipFill>
        <p:spPr bwMode="auto">
          <a:xfrm>
            <a:off x="2051720" y="1484784"/>
            <a:ext cx="1296144" cy="816091"/>
          </a:xfrm>
          <a:prstGeom prst="rect">
            <a:avLst/>
          </a:prstGeom>
          <a:noFill/>
        </p:spPr>
      </p:pic>
      <p:pic>
        <p:nvPicPr>
          <p:cNvPr id="17420" name="Picture 12" descr="Risultati immagini per gatto"/>
          <p:cNvPicPr>
            <a:picLocks noChangeAspect="1" noChangeArrowheads="1"/>
          </p:cNvPicPr>
          <p:nvPr/>
        </p:nvPicPr>
        <p:blipFill>
          <a:blip r:embed="rId7" cstate="print"/>
          <a:srcRect l="14162" t="8261" r="10306" b="6765"/>
          <a:stretch>
            <a:fillRect/>
          </a:stretch>
        </p:blipFill>
        <p:spPr bwMode="auto">
          <a:xfrm>
            <a:off x="3707904" y="2708920"/>
            <a:ext cx="1296144" cy="972108"/>
          </a:xfrm>
          <a:prstGeom prst="rect">
            <a:avLst/>
          </a:prstGeom>
          <a:noFill/>
        </p:spPr>
      </p:pic>
      <p:pic>
        <p:nvPicPr>
          <p:cNvPr id="17422" name="Picture 14" descr="Risultati immagini per famiglia"/>
          <p:cNvPicPr>
            <a:picLocks noChangeAspect="1" noChangeArrowheads="1"/>
          </p:cNvPicPr>
          <p:nvPr/>
        </p:nvPicPr>
        <p:blipFill>
          <a:blip r:embed="rId8" cstate="print"/>
          <a:srcRect t="22727" b="13636"/>
          <a:stretch>
            <a:fillRect/>
          </a:stretch>
        </p:blipFill>
        <p:spPr bwMode="auto">
          <a:xfrm>
            <a:off x="5724128" y="1772816"/>
            <a:ext cx="1579882" cy="1008112"/>
          </a:xfrm>
          <a:prstGeom prst="rect">
            <a:avLst/>
          </a:prstGeom>
          <a:noFill/>
        </p:spPr>
      </p:pic>
      <p:pic>
        <p:nvPicPr>
          <p:cNvPr id="17424" name="Picture 16" descr="Risultati immagini per societÃ 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332656"/>
            <a:ext cx="1167128" cy="776140"/>
          </a:xfrm>
          <a:prstGeom prst="rect">
            <a:avLst/>
          </a:prstGeom>
          <a:noFill/>
        </p:spPr>
      </p:pic>
      <p:pic>
        <p:nvPicPr>
          <p:cNvPr id="17426" name="Picture 18" descr="Risultati immagini per religi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4941168"/>
            <a:ext cx="1678672" cy="1133154"/>
          </a:xfrm>
          <a:prstGeom prst="rect">
            <a:avLst/>
          </a:prstGeom>
          <a:noFill/>
        </p:spPr>
      </p:pic>
      <p:pic>
        <p:nvPicPr>
          <p:cNvPr id="17428" name="Picture 20" descr="Risultati immagini per giocond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56376" y="2924944"/>
            <a:ext cx="763889" cy="1138606"/>
          </a:xfrm>
          <a:prstGeom prst="rect">
            <a:avLst/>
          </a:prstGeom>
          <a:noFill/>
        </p:spPr>
      </p:pic>
      <p:pic>
        <p:nvPicPr>
          <p:cNvPr id="17430" name="Picture 22" descr="Risultati immagini per astronomia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99592" y="476672"/>
            <a:ext cx="1481386" cy="882846"/>
          </a:xfrm>
          <a:prstGeom prst="rect">
            <a:avLst/>
          </a:prstGeom>
          <a:noFill/>
        </p:spPr>
      </p:pic>
      <p:pic>
        <p:nvPicPr>
          <p:cNvPr id="17432" name="Picture 24" descr="Risultati immagini per storia"/>
          <p:cNvPicPr>
            <a:picLocks noChangeAspect="1" noChangeArrowheads="1"/>
          </p:cNvPicPr>
          <p:nvPr/>
        </p:nvPicPr>
        <p:blipFill>
          <a:blip r:embed="rId13" cstate="print"/>
          <a:srcRect l="10798" t="7636" r="13615"/>
          <a:stretch>
            <a:fillRect/>
          </a:stretch>
        </p:blipFill>
        <p:spPr bwMode="auto">
          <a:xfrm>
            <a:off x="3923928" y="692696"/>
            <a:ext cx="1584176" cy="1148354"/>
          </a:xfrm>
          <a:prstGeom prst="rect">
            <a:avLst/>
          </a:prstGeom>
          <a:noFill/>
        </p:spPr>
      </p:pic>
      <p:pic>
        <p:nvPicPr>
          <p:cNvPr id="17434" name="Picture 26" descr="Risultati immagini per legg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0152" y="3356992"/>
            <a:ext cx="1565945" cy="1022062"/>
          </a:xfrm>
          <a:prstGeom prst="rect">
            <a:avLst/>
          </a:prstGeom>
          <a:noFill/>
        </p:spPr>
      </p:pic>
      <p:cxnSp>
        <p:nvCxnSpPr>
          <p:cNvPr id="16" name="Connettore 1 15"/>
          <p:cNvCxnSpPr>
            <a:endCxn id="17410" idx="3"/>
          </p:cNvCxnSpPr>
          <p:nvPr/>
        </p:nvCxnSpPr>
        <p:spPr>
          <a:xfrm flipH="1" flipV="1">
            <a:off x="2627784" y="5161428"/>
            <a:ext cx="936104" cy="2117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 flipV="1">
            <a:off x="3203848" y="4221088"/>
            <a:ext cx="360040" cy="4278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H="1" flipV="1">
            <a:off x="2123728" y="4221088"/>
            <a:ext cx="1440160" cy="5718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flipH="1">
            <a:off x="2195736" y="3784804"/>
            <a:ext cx="216024" cy="7624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>
            <a:endCxn id="17416" idx="2"/>
          </p:cNvCxnSpPr>
          <p:nvPr/>
        </p:nvCxnSpPr>
        <p:spPr>
          <a:xfrm flipH="1" flipV="1">
            <a:off x="1556631" y="4226151"/>
            <a:ext cx="351073" cy="42274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 flipV="1">
            <a:off x="4572000" y="3717032"/>
            <a:ext cx="0" cy="7878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 flipV="1">
            <a:off x="5076056" y="5229200"/>
            <a:ext cx="1296144" cy="720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H="1">
            <a:off x="5076056" y="4221088"/>
            <a:ext cx="864096" cy="7200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flipH="1">
            <a:off x="4788024" y="2780928"/>
            <a:ext cx="1512168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V="1">
            <a:off x="6732240" y="1124744"/>
            <a:ext cx="288032" cy="6438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ttore 1 43"/>
          <p:cNvCxnSpPr>
            <a:endCxn id="17428" idx="2"/>
          </p:cNvCxnSpPr>
          <p:nvPr/>
        </p:nvCxnSpPr>
        <p:spPr>
          <a:xfrm flipV="1">
            <a:off x="7740352" y="4063550"/>
            <a:ext cx="597969" cy="873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ttore 1 45"/>
          <p:cNvCxnSpPr>
            <a:stCxn id="17428" idx="0"/>
          </p:cNvCxnSpPr>
          <p:nvPr/>
        </p:nvCxnSpPr>
        <p:spPr>
          <a:xfrm flipH="1" flipV="1">
            <a:off x="7596336" y="1124744"/>
            <a:ext cx="741985" cy="18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1 48"/>
          <p:cNvCxnSpPr>
            <a:endCxn id="17424" idx="1"/>
          </p:cNvCxnSpPr>
          <p:nvPr/>
        </p:nvCxnSpPr>
        <p:spPr>
          <a:xfrm flipV="1">
            <a:off x="5508104" y="720726"/>
            <a:ext cx="1152128" cy="1879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2411760" y="692696"/>
            <a:ext cx="1534073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 flipV="1">
            <a:off x="1115616" y="1340768"/>
            <a:ext cx="237929" cy="1080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 flipV="1">
            <a:off x="6516216" y="2780928"/>
            <a:ext cx="144016" cy="585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 flipV="1">
            <a:off x="2195736" y="1844824"/>
            <a:ext cx="2088232" cy="1449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CasellaDiTesto 64"/>
          <p:cNvSpPr txBox="1"/>
          <p:nvPr/>
        </p:nvSpPr>
        <p:spPr>
          <a:xfrm>
            <a:off x="755576" y="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SAPERE ASSOLUTO</a:t>
            </a:r>
            <a:endParaRPr lang="it-IT" sz="2800" b="1" dirty="0"/>
          </a:p>
        </p:txBody>
      </p:sp>
      <p:cxnSp>
        <p:nvCxnSpPr>
          <p:cNvPr id="66" name="Connettore 1 65"/>
          <p:cNvCxnSpPr/>
          <p:nvPr/>
        </p:nvCxnSpPr>
        <p:spPr>
          <a:xfrm flipV="1">
            <a:off x="5004048" y="2564904"/>
            <a:ext cx="648072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99592" y="1052736"/>
            <a:ext cx="7632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u="sng" dirty="0" smtClean="0"/>
              <a:t>Ogni nodo e ogni collegamento </a:t>
            </a:r>
            <a:r>
              <a:rPr lang="it-IT" sz="2800" dirty="0" smtClean="0"/>
              <a:t>è </a:t>
            </a:r>
            <a:r>
              <a:rPr lang="it-IT" sz="2800" b="1" dirty="0" smtClean="0"/>
              <a:t>Idea</a:t>
            </a:r>
            <a:r>
              <a:rPr lang="it-IT" sz="2800" dirty="0" smtClean="0"/>
              <a:t>, razionalità, logos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Il </a:t>
            </a:r>
            <a:r>
              <a:rPr lang="it-IT" sz="2800" b="1" dirty="0" smtClean="0"/>
              <a:t>logos dell’uomo scopre </a:t>
            </a:r>
            <a:r>
              <a:rPr lang="it-IT" sz="2800" dirty="0" smtClean="0"/>
              <a:t>(pian piano) il logos in ogni cosa, </a:t>
            </a:r>
            <a:r>
              <a:rPr lang="it-IT" sz="2800" dirty="0" err="1" smtClean="0"/>
              <a:t>disvelando</a:t>
            </a:r>
            <a:r>
              <a:rPr lang="it-IT" sz="2800" dirty="0" smtClean="0"/>
              <a:t> così il </a:t>
            </a:r>
            <a:r>
              <a:rPr lang="it-IT" sz="2800" b="1" dirty="0" smtClean="0"/>
              <a:t>logos universale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Una volta che arriva a conoscere tutto (un sapere totale, privo di ogni contraddizione) il percorso dello spirito è completo: la coscienza umana è arrivata al </a:t>
            </a:r>
            <a:r>
              <a:rPr lang="it-IT" sz="2800" b="1" dirty="0" smtClean="0"/>
              <a:t>sapere assoluto</a:t>
            </a:r>
            <a:endParaRPr lang="it-IT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476672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FF0000"/>
                </a:solidFill>
              </a:rPr>
              <a:t>SPIRITO </a:t>
            </a:r>
            <a:r>
              <a:rPr lang="it-IT" sz="2800" dirty="0" smtClean="0"/>
              <a:t>=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Idea (logos, razionalità del Tutto) consapevole di se stessa (grazie alla coscienza umana)</a:t>
            </a:r>
          </a:p>
          <a:p>
            <a:pPr>
              <a:buFont typeface="Arial" pitchFamily="34" charset="0"/>
              <a:buChar char="•"/>
            </a:pPr>
            <a:r>
              <a:rPr lang="it-IT" sz="2800" dirty="0" smtClean="0"/>
              <a:t> Pensiero (tutto è Idea, Pensiero) che pensa se stesso (nel pensiero dell’uomo) fino ad arrivare al sapere assoluto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9592" y="3501008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E’ </a:t>
            </a:r>
            <a:r>
              <a:rPr lang="it-IT" sz="2800" u="sng" dirty="0" smtClean="0"/>
              <a:t>necessario che ci sia una </a:t>
            </a:r>
            <a:r>
              <a:rPr lang="it-IT" sz="2800" b="1" u="sng" dirty="0" smtClean="0"/>
              <a:t>coscienza</a:t>
            </a:r>
          </a:p>
          <a:p>
            <a:pPr>
              <a:buFontTx/>
              <a:buChar char="-"/>
            </a:pPr>
            <a:r>
              <a:rPr lang="it-IT" sz="2800" dirty="0" smtClean="0"/>
              <a:t>Se l’Idea non fosse divenuta natura e non avesse dato vita all’uomo, sarebbe rimasta inconsapevole, meccanica</a:t>
            </a:r>
          </a:p>
          <a:p>
            <a:pPr>
              <a:buFontTx/>
              <a:buChar char="-"/>
            </a:pPr>
            <a:r>
              <a:rPr lang="it-IT" sz="2800" dirty="0" smtClean="0"/>
              <a:t>E’ solo </a:t>
            </a:r>
            <a:r>
              <a:rPr lang="it-IT" sz="2800" b="1" dirty="0" smtClean="0"/>
              <a:t>nella coscienza dell’uomo </a:t>
            </a:r>
            <a:r>
              <a:rPr lang="it-IT" sz="2800" dirty="0" smtClean="0"/>
              <a:t>che l’Idea (il logos) può divenire consapevole di se stessa</a:t>
            </a:r>
            <a:endParaRPr lang="it-I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1023209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7851d254-ce09-43b6-8d90-072588e7901c">english</DirectSourceMarket>
    <ApprovalStatus xmlns="7851d254-ce09-43b6-8d90-072588e7901c">InProgress</ApprovalStatus>
    <MarketSpecific xmlns="7851d254-ce09-43b6-8d90-072588e7901c">false</MarketSpecific>
    <PrimaryImageGen xmlns="7851d254-ce09-43b6-8d90-072588e7901c">true</PrimaryImageGen>
    <ThumbnailAssetId xmlns="7851d254-ce09-43b6-8d90-072588e7901c" xsi:nil="true"/>
    <LegacyData xmlns="7851d254-ce09-43b6-8d90-072588e7901c">ListingID:;Manager:;BuildStatus:None;MockupPath:</LegacyData>
    <TPFriendlyName xmlns="7851d254-ce09-43b6-8d90-072588e7901c">Modello struttura (tema triangoli)</TPFriendlyName>
    <NumericId xmlns="7851d254-ce09-43b6-8d90-072588e7901c">-1</NumericId>
    <BusinessGroup xmlns="7851d254-ce09-43b6-8d90-072588e7901c" xsi:nil="true"/>
    <SourceTitle xmlns="7851d254-ce09-43b6-8d90-072588e7901c">Modello struttura (tema triangoli)</SourceTitle>
    <APEditor xmlns="7851d254-ce09-43b6-8d90-072588e7901c">
      <UserInfo>
        <DisplayName>EUROPE\v-kristf</DisplayName>
        <AccountId>56</AccountId>
        <AccountType/>
      </UserInfo>
    </APEditor>
    <OpenTemplate xmlns="7851d254-ce09-43b6-8d90-072588e7901c">true</OpenTemplate>
    <UALocComments xmlns="7851d254-ce09-43b6-8d90-072588e7901c" xsi:nil="true"/>
    <ParentAssetId xmlns="7851d254-ce09-43b6-8d90-072588e7901c" xsi:nil="true"/>
    <PublishStatusLookup xmlns="7851d254-ce09-43b6-8d90-072588e7901c">
      <Value>241749</Value>
      <Value>419067</Value>
    </PublishStatusLookup>
    <LastPublishResultLookup xmlns="7851d254-ce09-43b6-8d90-072588e7901c" xsi:nil="true"/>
    <IntlLangReviewDate xmlns="7851d254-ce09-43b6-8d90-072588e7901c" xsi:nil="true"/>
    <MachineTranslated xmlns="7851d254-ce09-43b6-8d90-072588e7901c">false</MachineTranslated>
    <Providers xmlns="7851d254-ce09-43b6-8d90-072588e7901c" xsi:nil="true"/>
    <OriginalSourceMarket xmlns="7851d254-ce09-43b6-8d90-072588e7901c">english</OriginalSourceMarket>
    <TPInstallLocation xmlns="7851d254-ce09-43b6-8d90-072588e7901c">{My Templates}</TPInstallLocation>
    <ClipArtFilename xmlns="7851d254-ce09-43b6-8d90-072588e7901c" xsi:nil="true"/>
    <APDescription xmlns="7851d254-ce09-43b6-8d90-072588e7901c" xsi:nil="true"/>
    <ContentItem xmlns="7851d254-ce09-43b6-8d90-072588e7901c" xsi:nil="true"/>
    <APAuthor xmlns="7851d254-ce09-43b6-8d90-072588e7901c">
      <UserInfo>
        <DisplayName>EUROPE\v-kristf</DisplayName>
        <AccountId>56</AccountId>
        <AccountType/>
      </UserInfo>
    </APAuthor>
    <TPCommandLine xmlns="7851d254-ce09-43b6-8d90-072588e7901c">{PP} /n {FilePath}</TPCommandLine>
    <TPAppVersion xmlns="7851d254-ce09-43b6-8d90-072588e7901c">12</TPAppVersion>
    <PublishTargets xmlns="7851d254-ce09-43b6-8d90-072588e7901c">OfficeOnline</PublishTargets>
    <EditorialStatus xmlns="7851d254-ce09-43b6-8d90-072588e7901c" xsi:nil="true"/>
    <TPLaunchHelpLinkType xmlns="7851d254-ce09-43b6-8d90-072588e7901c" xsi:nil="true"/>
    <LastModifiedDateTime xmlns="7851d254-ce09-43b6-8d90-072588e7901c" xsi:nil="true"/>
    <TimesCloned xmlns="7851d254-ce09-43b6-8d90-072588e7901c" xsi:nil="true"/>
    <FriendlyTitle xmlns="7851d254-ce09-43b6-8d90-072588e7901c" xsi:nil="true"/>
    <LastHandOff xmlns="7851d254-ce09-43b6-8d90-072588e7901c" xsi:nil="true"/>
    <AcquiredFrom xmlns="7851d254-ce09-43b6-8d90-072588e7901c" xsi:nil="true"/>
    <Provider xmlns="7851d254-ce09-43b6-8d90-072588e7901c" xsi:nil="true"/>
    <AssetStart xmlns="7851d254-ce09-43b6-8d90-072588e7901c">2010-01-22T19:45:00+00:00</AssetStart>
    <UACurrentWords xmlns="7851d254-ce09-43b6-8d90-072588e7901c">0</UACurrentWords>
    <UALocRecommendation xmlns="7851d254-ce09-43b6-8d90-072588e7901c">Localize</UALocRecommendation>
    <Manager xmlns="7851d254-ce09-43b6-8d90-072588e7901c" xsi:nil="true"/>
    <TPClientViewer xmlns="7851d254-ce09-43b6-8d90-072588e7901c" xsi:nil="true"/>
    <ArtSampleDocs xmlns="7851d254-ce09-43b6-8d90-072588e7901c" xsi:nil="true"/>
    <IsDeleted xmlns="7851d254-ce09-43b6-8d90-072588e7901c">false</IsDeleted>
    <UANotes xmlns="7851d254-ce09-43b6-8d90-072588e7901c" xsi:nil="true"/>
    <ShowIn xmlns="7851d254-ce09-43b6-8d90-072588e7901c">On Web no search</ShowIn>
    <OOCacheId xmlns="7851d254-ce09-43b6-8d90-072588e7901c" xsi:nil="true"/>
    <CSXHash xmlns="7851d254-ce09-43b6-8d90-072588e7901c" xsi:nil="true"/>
    <TemplateStatus xmlns="7851d254-ce09-43b6-8d90-072588e7901c" xsi:nil="true"/>
    <Downloads xmlns="7851d254-ce09-43b6-8d90-072588e7901c">0</Downloads>
    <VoteCount xmlns="7851d254-ce09-43b6-8d90-072588e7901c" xsi:nil="true"/>
    <DSATActionTaken xmlns="7851d254-ce09-43b6-8d90-072588e7901c" xsi:nil="true"/>
    <CSXSubmissionMarket xmlns="7851d254-ce09-43b6-8d90-072588e7901c" xsi:nil="true"/>
    <AssetExpire xmlns="7851d254-ce09-43b6-8d90-072588e7901c">2100-01-01T00:00:00+00:00</AssetExpire>
    <EditorialTags xmlns="7851d254-ce09-43b6-8d90-072588e7901c" xsi:nil="true"/>
    <SubmitterId xmlns="7851d254-ce09-43b6-8d90-072588e7901c" xsi:nil="true"/>
    <TPExecutable xmlns="7851d254-ce09-43b6-8d90-072588e7901c" xsi:nil="true"/>
    <AssetType xmlns="7851d254-ce09-43b6-8d90-072588e7901c">TP</AssetType>
    <ApprovalLog xmlns="7851d254-ce09-43b6-8d90-072588e7901c" xsi:nil="true"/>
    <CSXUpdate xmlns="7851d254-ce09-43b6-8d90-072588e7901c">false</CSXUpdate>
    <CSXSubmissionDate xmlns="7851d254-ce09-43b6-8d90-072588e7901c" xsi:nil="true"/>
    <BugNumber xmlns="7851d254-ce09-43b6-8d90-072588e7901c" xsi:nil="true"/>
    <TPComponent xmlns="7851d254-ce09-43b6-8d90-072588e7901c">PPTFiles</TPComponent>
    <Milestone xmlns="7851d254-ce09-43b6-8d90-072588e7901c" xsi:nil="true"/>
    <OriginAsset xmlns="7851d254-ce09-43b6-8d90-072588e7901c" xsi:nil="true"/>
    <AssetId xmlns="7851d254-ce09-43b6-8d90-072588e7901c">TP010232099</AssetId>
    <TPLaunchHelpLink xmlns="7851d254-ce09-43b6-8d90-072588e7901c" xsi:nil="true"/>
    <TPApplication xmlns="7851d254-ce09-43b6-8d90-072588e7901c">PowerPoint</TPApplication>
    <IntlLocPriority xmlns="7851d254-ce09-43b6-8d90-072588e7901c" xsi:nil="true"/>
    <PolicheckWords xmlns="7851d254-ce09-43b6-8d90-072588e7901c" xsi:nil="true"/>
    <HandoffToMSDN xmlns="7851d254-ce09-43b6-8d90-072588e7901c" xsi:nil="true"/>
    <PlannedPubDate xmlns="7851d254-ce09-43b6-8d90-072588e7901c" xsi:nil="true"/>
    <IntlLangReviewer xmlns="7851d254-ce09-43b6-8d90-072588e7901c" xsi:nil="true"/>
    <CrawlForDependencies xmlns="7851d254-ce09-43b6-8d90-072588e7901c">false</CrawlForDependencies>
    <TrustLevel xmlns="7851d254-ce09-43b6-8d90-072588e7901c">1 Microsoft Managed Content</TrustLevel>
    <IsSearchable xmlns="7851d254-ce09-43b6-8d90-072588e7901c">false</IsSearchable>
    <TPNamespace xmlns="7851d254-ce09-43b6-8d90-072588e7901c" xsi:nil="true"/>
    <TemplateTemplateType xmlns="7851d254-ce09-43b6-8d90-072588e7901c">PowerPoint - Design Templt 12 Default</TemplateTemplateType>
    <Markets xmlns="7851d254-ce09-43b6-8d90-072588e7901c"/>
    <OutputCachingOn xmlns="7851d254-ce09-43b6-8d90-072588e7901c">false</OutputCachingOn>
    <IntlLangReview xmlns="7851d254-ce09-43b6-8d90-072588e7901c" xsi:nil="true"/>
    <UAProjectedTotalWords xmlns="7851d254-ce09-43b6-8d90-072588e7901c" xsi:nil="true"/>
    <CampaignTagsTaxHTField0 xmlns="7851d254-ce09-43b6-8d90-072588e7901c">
      <Terms xmlns="http://schemas.microsoft.com/office/infopath/2007/PartnerControls"/>
    </CampaignTagsTaxHTField0>
    <LocPublishedDependentAssetsLookup xmlns="7851d254-ce09-43b6-8d90-072588e7901c" xsi:nil="true"/>
    <LocOverallLocStatusLookup xmlns="7851d254-ce09-43b6-8d90-072588e7901c" xsi:nil="true"/>
    <InternalTagsTaxHTField0 xmlns="7851d254-ce09-43b6-8d90-072588e7901c">
      <Terms xmlns="http://schemas.microsoft.com/office/infopath/2007/PartnerControls"/>
    </InternalTagsTaxHTField0>
    <LocComments xmlns="7851d254-ce09-43b6-8d90-072588e7901c" xsi:nil="true"/>
    <LocProcessedForMarketsLookup xmlns="7851d254-ce09-43b6-8d90-072588e7901c" xsi:nil="true"/>
    <ScenarioTagsTaxHTField0 xmlns="7851d254-ce09-43b6-8d90-072588e7901c">
      <Terms xmlns="http://schemas.microsoft.com/office/infopath/2007/PartnerControls"/>
    </ScenarioTagsTaxHTField0>
    <LocLastLocAttemptVersionTypeLookup xmlns="7851d254-ce09-43b6-8d90-072588e7901c" xsi:nil="true"/>
    <LocOverallPublishStatusLookup xmlns="7851d254-ce09-43b6-8d90-072588e7901c" xsi:nil="true"/>
    <LocPublishedLinkedAssetsLookup xmlns="7851d254-ce09-43b6-8d90-072588e7901c" xsi:nil="true"/>
    <TaxCatchAll xmlns="7851d254-ce09-43b6-8d90-072588e7901c"/>
    <LocRecommendedHandoff xmlns="7851d254-ce09-43b6-8d90-072588e7901c" xsi:nil="true"/>
    <LocProcessedForHandoffsLookup xmlns="7851d254-ce09-43b6-8d90-072588e7901c" xsi:nil="true"/>
    <LocOverallHandbackStatusLookup xmlns="7851d254-ce09-43b6-8d90-072588e7901c" xsi:nil="true"/>
    <LocNewPublishedVersionLookup xmlns="7851d254-ce09-43b6-8d90-072588e7901c" xsi:nil="true"/>
    <BlockPublish xmlns="7851d254-ce09-43b6-8d90-072588e7901c" xsi:nil="true"/>
    <LocManualTestRequired xmlns="7851d254-ce09-43b6-8d90-072588e7901c" xsi:nil="true"/>
    <LocalizationTagsTaxHTField0 xmlns="7851d254-ce09-43b6-8d90-072588e7901c">
      <Terms xmlns="http://schemas.microsoft.com/office/infopath/2007/PartnerControls"/>
    </LocalizationTagsTaxHTField0>
    <LocLastLocAttemptVersionLookup xmlns="7851d254-ce09-43b6-8d90-072588e7901c">65127</LocLastLocAttemptVersionLookup>
    <FeatureTagsTaxHTField0 xmlns="7851d254-ce09-43b6-8d90-072588e7901c">
      <Terms xmlns="http://schemas.microsoft.com/office/infopath/2007/PartnerControls"/>
    </FeatureTagsTaxHTField0>
    <LocOverallPreviewStatusLookup xmlns="7851d254-ce09-43b6-8d90-072588e7901c" xsi:nil="true"/>
    <RecommendationsModifier xmlns="7851d254-ce09-43b6-8d90-072588e7901c" xsi:nil="true"/>
    <OriginalRelease xmlns="7851d254-ce09-43b6-8d90-072588e7901c">14</OriginalRelease>
    <LocMarketGroupTiers2 xmlns="7851d254-ce09-43b6-8d90-072588e7901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B888328A8731147A9E2416CA6C7A65B0400DC6FA6ECFB23F54F9F45EE586A6D0A65" ma:contentTypeVersion="56" ma:contentTypeDescription="Create a new document." ma:contentTypeScope="" ma:versionID="c97688fe8962075e95d1f794ee1b82d8">
  <xsd:schema xmlns:xsd="http://www.w3.org/2001/XMLSchema" xmlns:xs="http://www.w3.org/2001/XMLSchema" xmlns:p="http://schemas.microsoft.com/office/2006/metadata/properties" xmlns:ns2="7851d254-ce09-43b6-8d90-072588e7901c" targetNamespace="http://schemas.microsoft.com/office/2006/metadata/properties" ma:root="true" ma:fieldsID="c225bda33905c745071d9d8b7e170627" ns2:_="">
    <xsd:import namespace="7851d254-ce09-43b6-8d90-072588e7901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1d254-ce09-43b6-8d90-072588e7901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9ebba19d-2be4-461d-87e9-c05e5ebbf568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C164E808-44FA-4F5F-91C3-AF5B09309907}" ma:internalName="CSXSubmissionMarket" ma:readOnly="false" ma:showField="MarketName" ma:web="7851d254-ce09-43b6-8d90-072588e7901c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0c66e03a-b58b-4d86-891b-8e445e1562f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D356C7F-0981-4C41-B229-50D503AAD5E8}" ma:internalName="InProjectListLookup" ma:readOnly="true" ma:showField="InProjectLis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575b5594-eef4-4833-b257-601720e535bd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D356C7F-0981-4C41-B229-50D503AAD5E8}" ma:internalName="LastCompleteVersionLookup" ma:readOnly="true" ma:showField="LastComplete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D356C7F-0981-4C41-B229-50D503AAD5E8}" ma:internalName="LastPreviewErrorLookup" ma:readOnly="true" ma:showField="LastPreview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D356C7F-0981-4C41-B229-50D503AAD5E8}" ma:internalName="LastPreviewResultLookup" ma:readOnly="true" ma:showField="LastPreview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D356C7F-0981-4C41-B229-50D503AAD5E8}" ma:internalName="LastPreviewAttemptDateLookup" ma:readOnly="true" ma:showField="LastPreview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D356C7F-0981-4C41-B229-50D503AAD5E8}" ma:internalName="LastPreviewedByLookup" ma:readOnly="true" ma:showField="LastPreview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D356C7F-0981-4C41-B229-50D503AAD5E8}" ma:internalName="LastPreviewTimeLookup" ma:readOnly="true" ma:showField="LastPreview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D356C7F-0981-4C41-B229-50D503AAD5E8}" ma:internalName="LastPreviewVersionLookup" ma:readOnly="true" ma:showField="LastPreview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D356C7F-0981-4C41-B229-50D503AAD5E8}" ma:internalName="LastPublishErrorLookup" ma:readOnly="true" ma:showField="LastPublishError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D356C7F-0981-4C41-B229-50D503AAD5E8}" ma:internalName="LastPublishResultLookup" ma:readOnly="true" ma:showField="LastPublishResult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D356C7F-0981-4C41-B229-50D503AAD5E8}" ma:internalName="LastPublishAttemptDateLookup" ma:readOnly="true" ma:showField="LastPublishAttemptDat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D356C7F-0981-4C41-B229-50D503AAD5E8}" ma:internalName="LastPublishedByLookup" ma:readOnly="true" ma:showField="LastPublishedBy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D356C7F-0981-4C41-B229-50D503AAD5E8}" ma:internalName="LastPublishTimeLookup" ma:readOnly="true" ma:showField="LastPublishTi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D356C7F-0981-4C41-B229-50D503AAD5E8}" ma:internalName="LastPublishVersionLookup" ma:readOnly="true" ma:showField="LastPublishVersion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17F96094-CC23-4712-BE97-DE1DD51648A2}" ma:internalName="LocLastLocAttemptVersionLookup" ma:readOnly="false" ma:showField="LastLocAttemptVersion" ma:web="7851d254-ce09-43b6-8d90-072588e7901c">
      <xsd:simpleType>
        <xsd:restriction base="dms:Lookup"/>
      </xsd:simpleType>
    </xsd:element>
    <xsd:element name="LocLastLocAttemptVersionTypeLookup" ma:index="71" nillable="true" ma:displayName="Loc Last Loc Attempt Version Type" ma:default="" ma:list="{17F96094-CC23-4712-BE97-DE1DD51648A2}" ma:internalName="LocLastLocAttemptVersionTypeLookup" ma:readOnly="true" ma:showField="LastLocAttemptVersionType" ma:web="7851d254-ce09-43b6-8d90-072588e7901c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17F96094-CC23-4712-BE97-DE1DD51648A2}" ma:internalName="LocNewPublishedVersionLookup" ma:readOnly="true" ma:showField="NewPublishedVersion" ma:web="7851d254-ce09-43b6-8d90-072588e7901c">
      <xsd:simpleType>
        <xsd:restriction base="dms:Lookup"/>
      </xsd:simpleType>
    </xsd:element>
    <xsd:element name="LocOverallHandbackStatusLookup" ma:index="75" nillable="true" ma:displayName="Loc Overall Handback Status" ma:default="" ma:list="{17F96094-CC23-4712-BE97-DE1DD51648A2}" ma:internalName="LocOverallHandbackStatusLookup" ma:readOnly="true" ma:showField="OverallHandbackStatus" ma:web="7851d254-ce09-43b6-8d90-072588e7901c">
      <xsd:simpleType>
        <xsd:restriction base="dms:Lookup"/>
      </xsd:simpleType>
    </xsd:element>
    <xsd:element name="LocOverallLocStatusLookup" ma:index="76" nillable="true" ma:displayName="Loc Overall Localize Status" ma:default="" ma:list="{17F96094-CC23-4712-BE97-DE1DD51648A2}" ma:internalName="LocOverallLocStatusLookup" ma:readOnly="true" ma:showField="OverallLocStatus" ma:web="7851d254-ce09-43b6-8d90-072588e7901c">
      <xsd:simpleType>
        <xsd:restriction base="dms:Lookup"/>
      </xsd:simpleType>
    </xsd:element>
    <xsd:element name="LocOverallPreviewStatusLookup" ma:index="77" nillable="true" ma:displayName="Loc Overall Preview Status" ma:default="" ma:list="{17F96094-CC23-4712-BE97-DE1DD51648A2}" ma:internalName="LocOverallPreviewStatusLookup" ma:readOnly="true" ma:showField="OverallPreviewStatus" ma:web="7851d254-ce09-43b6-8d90-072588e7901c">
      <xsd:simpleType>
        <xsd:restriction base="dms:Lookup"/>
      </xsd:simpleType>
    </xsd:element>
    <xsd:element name="LocOverallPublishStatusLookup" ma:index="78" nillable="true" ma:displayName="Loc Overall Publish Status" ma:default="" ma:list="{17F96094-CC23-4712-BE97-DE1DD51648A2}" ma:internalName="LocOverallPublishStatusLookup" ma:readOnly="true" ma:showField="OverallPublishStatus" ma:web="7851d254-ce09-43b6-8d90-072588e7901c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17F96094-CC23-4712-BE97-DE1DD51648A2}" ma:internalName="LocProcessedForHandoffsLookup" ma:readOnly="true" ma:showField="ProcessedForHandoffs" ma:web="7851d254-ce09-43b6-8d90-072588e7901c">
      <xsd:simpleType>
        <xsd:restriction base="dms:Lookup"/>
      </xsd:simpleType>
    </xsd:element>
    <xsd:element name="LocProcessedForMarketsLookup" ma:index="81" nillable="true" ma:displayName="Loc Processed For Markets" ma:default="" ma:list="{17F96094-CC23-4712-BE97-DE1DD51648A2}" ma:internalName="LocProcessedForMarketsLookup" ma:readOnly="true" ma:showField="ProcessedForMarkets" ma:web="7851d254-ce09-43b6-8d90-072588e7901c">
      <xsd:simpleType>
        <xsd:restriction base="dms:Lookup"/>
      </xsd:simpleType>
    </xsd:element>
    <xsd:element name="LocPublishedDependentAssetsLookup" ma:index="82" nillable="true" ma:displayName="Loc Published Dependent Assets" ma:default="" ma:list="{17F96094-CC23-4712-BE97-DE1DD51648A2}" ma:internalName="LocPublishedDependentAssetsLookup" ma:readOnly="true" ma:showField="PublishedDependentAssets" ma:web="7851d254-ce09-43b6-8d90-072588e7901c">
      <xsd:simpleType>
        <xsd:restriction base="dms:Lookup"/>
      </xsd:simpleType>
    </xsd:element>
    <xsd:element name="LocPublishedLinkedAssetsLookup" ma:index="83" nillable="true" ma:displayName="Loc Published Linked Assets" ma:default="" ma:list="{17F96094-CC23-4712-BE97-DE1DD51648A2}" ma:internalName="LocPublishedLinkedAssetsLookup" ma:readOnly="true" ma:showField="PublishedLinkedAssets" ma:web="7851d254-ce09-43b6-8d90-072588e7901c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b1ddce1b-f703-4c9f-819c-e88ccecfe8e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C164E808-44FA-4F5F-91C3-AF5B09309907}" ma:internalName="Markets" ma:readOnly="false" ma:showField="MarketName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D356C7F-0981-4C41-B229-50D503AAD5E8}" ma:internalName="NumOfRatingsLookup" ma:readOnly="true" ma:showField="NumOfRating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D356C7F-0981-4C41-B229-50D503AAD5E8}" ma:internalName="PublishStatusLookup" ma:readOnly="false" ma:showField="PublishStatus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3f195d06-aec0-4d35-9b7e-8061da1a138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73ff1703-6c3c-47c1-ae53-2bc507bafe3b}" ma:internalName="TaxCatchAll" ma:showField="CatchAllData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73ff1703-6c3c-47c1-ae53-2bc507bafe3b}" ma:internalName="TaxCatchAllLabel" ma:readOnly="true" ma:showField="CatchAllDataLabel" ma:web="7851d254-ce09-43b6-8d90-072588e790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542951-1096-45D6-9AC1-D8F30B1869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C8DEC5-96D2-451D-AB3F-308BED855A21}">
  <ds:schemaRefs>
    <ds:schemaRef ds:uri="http://schemas.microsoft.com/office/2006/metadata/properties"/>
    <ds:schemaRef ds:uri="http://schemas.microsoft.com/office/infopath/2007/PartnerControls"/>
    <ds:schemaRef ds:uri="7851d254-ce09-43b6-8d90-072588e7901c"/>
  </ds:schemaRefs>
</ds:datastoreItem>
</file>

<file path=customXml/itemProps3.xml><?xml version="1.0" encoding="utf-8"?>
<ds:datastoreItem xmlns:ds="http://schemas.openxmlformats.org/officeDocument/2006/customXml" ds:itemID="{AB9E0969-04CA-43C1-BA04-27B7C8495E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1d254-ce09-43b6-8d90-072588e7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tf10232099</Template>
  <TotalTime>94</TotalTime>
  <Words>309</Words>
  <Application>Microsoft Office PowerPoint</Application>
  <PresentationFormat>Presentazione su schermo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tf10232099</vt:lpstr>
      <vt:lpstr>Fenomenologia dello spirito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Fenomenologia dello spirito</dc:title>
  <dc:creator>Simone</dc:creator>
  <cp:keywords>Triangolo, Forme, Geometria, Geometrico, Schema, Tenue</cp:keywords>
  <cp:lastModifiedBy>Simone</cp:lastModifiedBy>
  <cp:revision>2</cp:revision>
  <dcterms:created xsi:type="dcterms:W3CDTF">2018-10-03T12:55:17Z</dcterms:created>
  <dcterms:modified xsi:type="dcterms:W3CDTF">2018-10-03T14:29:25Z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0x010100FB888328A8731147A9E2416CA6C7A65B0400DC6FA6ECFB23F54F9F45EE586A6D0A65</vt:lpwstr>
  </property>
  <property fmtid="{D5CDD505-2E9C-101B-9397-08002B2CF9AE}" pid="3" name="Applications">
    <vt:lpwstr>67;#Template 12;#53;#PowerPoint 12</vt:lpwstr>
  </property>
  <property fmtid="{D5CDD505-2E9C-101B-9397-08002B2CF9AE}" pid="4" name="Order">
    <vt:r8>6972200</vt:r8>
  </property>
</Properties>
</file>